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57" r:id="rId6"/>
    <p:sldId id="283" r:id="rId7"/>
    <p:sldId id="282" r:id="rId8"/>
    <p:sldId id="258" r:id="rId9"/>
    <p:sldId id="292" r:id="rId10"/>
    <p:sldId id="284" r:id="rId11"/>
    <p:sldId id="285" r:id="rId12"/>
    <p:sldId id="286" r:id="rId13"/>
    <p:sldId id="287" r:id="rId14"/>
    <p:sldId id="264" r:id="rId15"/>
    <p:sldId id="288" r:id="rId16"/>
    <p:sldId id="291" r:id="rId17"/>
    <p:sldId id="290" r:id="rId18"/>
    <p:sldId id="293" r:id="rId19"/>
    <p:sldId id="336" r:id="rId20"/>
    <p:sldId id="302" r:id="rId21"/>
    <p:sldId id="295" r:id="rId22"/>
    <p:sldId id="271" r:id="rId23"/>
    <p:sldId id="260" r:id="rId24"/>
    <p:sldId id="279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BE20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7B4D0-D35C-4CC1-8893-A096884164EE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5A2D-7F0B-4981-9781-83B442E14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17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34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04850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30763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9562A-9376-444C-B496-2686AB1216B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377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dirty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90DE2F-A2D8-42A2-A5BF-B06CE9F1287D}" type="slidenum">
              <a:rPr lang="en-US" altLang="sr-Latn-RS" smtClean="0"/>
              <a:pPr/>
              <a:t>17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3790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35430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AA81CE-C15E-496D-B1A9-9A29EF2CD00F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20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66C61-AD40-4288-A15B-D9B1CA0EBB37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77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39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45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147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47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8540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1501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F7B6-1991-4ABB-AFBE-B591E4C05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3707904" y="612648"/>
            <a:ext cx="2875776" cy="457200"/>
          </a:xfrm>
        </p:spPr>
        <p:txBody>
          <a:bodyPr rtlCol="0"/>
          <a:lstStyle/>
          <a:p>
            <a:r>
              <a:rPr lang="hr-HR" dirty="0"/>
              <a:t>Tjedan orijentacije 2015. Knjižnica Pravnog fakulteta Sveučilišta u Zagrebu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5976" y="612648"/>
            <a:ext cx="2227704" cy="457200"/>
          </a:xfrm>
        </p:spPr>
        <p:txBody>
          <a:bodyPr/>
          <a:lstStyle/>
          <a:p>
            <a:r>
              <a:rPr lang="hr-HR" dirty="0"/>
              <a:t>Tjedan orijentacije 2015. Knjižnica Pravnog fakulteta Sveučilišta u Zagrebu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C4EE31-F1FC-479D-9641-4B249E89BBF3}" type="datetimeFigureOut">
              <a:rPr lang="hr-HR" smtClean="0"/>
              <a:t>26.9.2023.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vo.unizg.hr/knjizni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93.198.9.220/anew/clasic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93.198.9.220/cgi-bin/wero.cgi?q=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knjiznica/e-izvor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biblioteka/strane_baze_podataka_i_elektronicki_casopisi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hyperlink" Target="http://www.europeansources.info/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8.jpe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19" Type="http://schemas.openxmlformats.org/officeDocument/2006/relationships/hyperlink" Target="https://hrcak.srce.hr/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njiznica@pravo.h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u-info@pravo.h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osudba.produzenje@pravo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mailto:knjiznica@pravo.h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knjizni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pravo.unizg.hr/knjiznica/online_katalog" TargetMode="External"/><Relationship Id="rId7" Type="http://schemas.openxmlformats.org/officeDocument/2006/relationships/hyperlink" Target="http://193.198.9.220/anew/clasic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pravo.unizg.hr/knjiznica/e-izvori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njiznica@pravo.h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njiznica@pravo.h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SVEUČILIŠTE U ZAGREBU – PRAVNI FAKULTET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5626968" cy="1647474"/>
          </a:xfrm>
        </p:spPr>
        <p:txBody>
          <a:bodyPr>
            <a:normAutofit lnSpcReduction="10000"/>
          </a:bodyPr>
          <a:lstStyle/>
          <a:p>
            <a:r>
              <a:rPr lang="hr-HR" sz="2900" b="1" dirty="0"/>
              <a:t>KNJIŽNICA</a:t>
            </a:r>
          </a:p>
          <a:p>
            <a:r>
              <a:rPr lang="hr-HR" dirty="0">
                <a:hlinkClick r:id="rId2"/>
              </a:rPr>
              <a:t>https://www.pravo.unizg.hr/knjiznica</a:t>
            </a:r>
            <a:r>
              <a:rPr lang="hr-HR" dirty="0"/>
              <a:t> </a:t>
            </a:r>
            <a:endParaRPr lang="hr-H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hr-HR" dirty="0"/>
          </a:p>
          <a:p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60525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36712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Kako pretraživati</a:t>
            </a:r>
            <a:endParaRPr lang="hr-HR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2852852"/>
            <a:ext cx="8469472" cy="280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</a:rPr>
              <a:t>Knjižnični katalog</a:t>
            </a:r>
          </a:p>
          <a:p>
            <a:pPr marL="1024128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</a:rPr>
              <a:t>Odabir željenih iz dobivenih rezultata, ako nisu slobodno dostupni, pošaljite kao popis na: knjiznica@pravo.hr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</a:rPr>
              <a:t>Baze podataka (npr. </a:t>
            </a:r>
            <a:r>
              <a:rPr lang="hr-HR" sz="2000" i="1" dirty="0">
                <a:solidFill>
                  <a:srgbClr val="002060"/>
                </a:solidFill>
              </a:rPr>
              <a:t>HEIN Online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</a:rPr>
              <a:t>Ostale elektroničke izvore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17573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F91975D-D2FD-4B45-A3F8-DE174F850EF5}"/>
              </a:ext>
            </a:extLst>
          </p:cNvPr>
          <p:cNvSpPr txBox="1"/>
          <p:nvPr/>
        </p:nvSpPr>
        <p:spPr>
          <a:xfrm>
            <a:off x="2123728" y="6140427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247926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0" y="1417641"/>
            <a:ext cx="8145871" cy="489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+mj-lt"/>
              </a:rPr>
              <a:t>Knjižnični katalog – dva pretraživača</a:t>
            </a:r>
            <a:br>
              <a:rPr lang="hr-HR" sz="2800" dirty="0">
                <a:latin typeface="+mj-lt"/>
              </a:rPr>
            </a:br>
            <a:r>
              <a:rPr lang="en-US" sz="2400" dirty="0">
                <a:latin typeface="+mj-lt"/>
              </a:rPr>
              <a:t>https://www.pravo.unizg.hr/knjiznica/online_katalog</a:t>
            </a:r>
            <a:endParaRPr lang="en-US" sz="3200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14302" y="1926323"/>
            <a:ext cx="2221794" cy="7757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ounded Rectangle 24"/>
          <p:cNvSpPr/>
          <p:nvPr/>
        </p:nvSpPr>
        <p:spPr>
          <a:xfrm>
            <a:off x="3749134" y="5157192"/>
            <a:ext cx="1182905" cy="8616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ight Arrow 26"/>
          <p:cNvSpPr/>
          <p:nvPr/>
        </p:nvSpPr>
        <p:spPr>
          <a:xfrm>
            <a:off x="2664684" y="5324508"/>
            <a:ext cx="793880" cy="46527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Right Arrow 39"/>
          <p:cNvSpPr/>
          <p:nvPr/>
        </p:nvSpPr>
        <p:spPr>
          <a:xfrm>
            <a:off x="2267744" y="1991059"/>
            <a:ext cx="793880" cy="46527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BB6143C-602C-4C26-B4BF-E7E5905FA01B}"/>
              </a:ext>
            </a:extLst>
          </p:cNvPr>
          <p:cNvSpPr txBox="1"/>
          <p:nvPr/>
        </p:nvSpPr>
        <p:spPr>
          <a:xfrm>
            <a:off x="1547664" y="655393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21186281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17578"/>
            <a:ext cx="540447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+mj-lt"/>
              </a:rPr>
              <a:t>Katalog Knjižnice– klasična tražilica</a:t>
            </a:r>
            <a:br>
              <a:rPr lang="hr-HR" sz="2800" dirty="0">
                <a:latin typeface="+mj-lt"/>
              </a:rPr>
            </a:br>
            <a:r>
              <a:rPr lang="en-US" sz="2400" dirty="0">
                <a:latin typeface="+mj-lt"/>
              </a:rPr>
              <a:t>https://www.pravo.unizg.hr/knjiznica/online_katalog</a:t>
            </a:r>
            <a:endParaRPr lang="en-US" sz="3200" dirty="0">
              <a:latin typeface="+mj-l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2594" y="1412776"/>
            <a:ext cx="2736304" cy="3416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dirty="0">
                <a:solidFill>
                  <a:srgbClr val="0070C0"/>
                </a:solidFill>
                <a:latin typeface="+mj-lt"/>
              </a:rPr>
              <a:t>Katalog sadrži bibliografske podatke o fondu Knjižnice koji obuhvaća:</a:t>
            </a:r>
          </a:p>
          <a:p>
            <a:pPr eaLnBrk="1" hangingPunct="1"/>
            <a:endParaRPr lang="hr-HR" dirty="0">
              <a:solidFill>
                <a:srgbClr val="0070C0"/>
              </a:solidFill>
              <a:latin typeface="+mj-lt"/>
            </a:endParaRPr>
          </a:p>
          <a:p>
            <a:pPr marL="285750" indent="-285750" eaLnBrk="1" hangingPunct="1">
              <a:buFontTx/>
              <a:buChar char="-"/>
            </a:pPr>
            <a:r>
              <a:rPr lang="hr-HR" dirty="0">
                <a:solidFill>
                  <a:srgbClr val="0070C0"/>
                </a:solidFill>
                <a:latin typeface="+mj-lt"/>
              </a:rPr>
              <a:t>knjige</a:t>
            </a:r>
          </a:p>
          <a:p>
            <a:pPr marL="285750" indent="-285750" eaLnBrk="1" hangingPunct="1">
              <a:buFontTx/>
              <a:buChar char="-"/>
            </a:pPr>
            <a:r>
              <a:rPr lang="hr-HR" dirty="0">
                <a:solidFill>
                  <a:srgbClr val="0070C0"/>
                </a:solidFill>
                <a:latin typeface="+mj-lt"/>
              </a:rPr>
              <a:t>tiskane časopise</a:t>
            </a:r>
          </a:p>
          <a:p>
            <a:pPr marL="285750" indent="-285750" eaLnBrk="1" hangingPunct="1">
              <a:buFontTx/>
              <a:buChar char="-"/>
            </a:pPr>
            <a:r>
              <a:rPr lang="hr-HR" dirty="0">
                <a:solidFill>
                  <a:srgbClr val="0070C0"/>
                </a:solidFill>
                <a:latin typeface="+mj-lt"/>
              </a:rPr>
              <a:t>odabrane e-časopise</a:t>
            </a:r>
          </a:p>
          <a:p>
            <a:pPr marL="285750" indent="-285750" eaLnBrk="1" hangingPunct="1">
              <a:buFontTx/>
              <a:buChar char="-"/>
            </a:pPr>
            <a:r>
              <a:rPr lang="hr-HR" dirty="0">
                <a:solidFill>
                  <a:srgbClr val="0070C0"/>
                </a:solidFill>
                <a:latin typeface="+mj-lt"/>
              </a:rPr>
              <a:t>odabrane članke objavljene u domaćoj znanstvenoj produkciji…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850" y="5013176"/>
            <a:ext cx="8568630" cy="14773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dirty="0">
                <a:solidFill>
                  <a:srgbClr val="BE209C"/>
                </a:solidFill>
                <a:latin typeface="+mj-lt"/>
              </a:rPr>
              <a:t>Pretraživati možete koristeći </a:t>
            </a:r>
            <a:r>
              <a:rPr lang="hr-HR" b="1" dirty="0">
                <a:solidFill>
                  <a:srgbClr val="BE209C"/>
                </a:solidFill>
                <a:latin typeface="+mj-lt"/>
              </a:rPr>
              <a:t>ključne riječi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riječi iz naslova, ime autora, itd.</a:t>
            </a:r>
          </a:p>
          <a:p>
            <a:pPr eaLnBrk="1" hangingPunct="1"/>
            <a:r>
              <a:rPr lang="hr-HR" dirty="0">
                <a:solidFill>
                  <a:srgbClr val="BE209C"/>
                </a:solidFill>
                <a:latin typeface="+mj-lt"/>
              </a:rPr>
              <a:t>Ključne riječi: samo nekoliko, skraćivanje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asteriskom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*; isprobavati druge</a:t>
            </a:r>
          </a:p>
          <a:p>
            <a:pPr eaLnBrk="1" hangingPunct="1"/>
            <a:r>
              <a:rPr lang="hr-HR" dirty="0">
                <a:solidFill>
                  <a:srgbClr val="BE209C"/>
                </a:solidFill>
                <a:latin typeface="+mj-lt"/>
              </a:rPr>
              <a:t>Za preciznije rezultate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predodaberite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kriterije poput jezika publikacije, vremenskog raspona, vrste ili tipa građe (knjiga, članak, serijska publikacija, elektronički izvor, i sl.) </a:t>
            </a:r>
            <a:endParaRPr lang="en-US" dirty="0">
              <a:solidFill>
                <a:srgbClr val="BE209C"/>
              </a:solidFill>
              <a:latin typeface="+mj-lt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92E167E-E904-4833-9985-AB72A652808A}"/>
              </a:ext>
            </a:extLst>
          </p:cNvPr>
          <p:cNvSpPr txBox="1"/>
          <p:nvPr/>
        </p:nvSpPr>
        <p:spPr>
          <a:xfrm>
            <a:off x="2265952" y="6597650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30778875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161" y="491299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+mj-lt"/>
              </a:rPr>
              <a:t>Pretraživanje kataloga kroz Vero tražilicu</a:t>
            </a:r>
            <a:endParaRPr lang="en-US" sz="3200" dirty="0">
              <a:latin typeface="+mj-lt"/>
            </a:endParaRP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1" y="2315361"/>
            <a:ext cx="782229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1161" y="1448346"/>
            <a:ext cx="856895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BE209C"/>
                </a:solidFill>
                <a:latin typeface="+mj-lt"/>
              </a:rPr>
              <a:t>Unesite ključne pojmove kako biste dobili listu rezultata, pa suzite popis odabirom filtera s lijeve strane (autor, format, predmet, jezik, godina i sl.); Stranu građu pretražuje samo prema riječima iz naslova!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6F03563-E676-4069-A4F4-9B9E213C1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24944"/>
            <a:ext cx="3312368" cy="34417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3402122-5CDC-47EE-804F-CD822D3EB6E9}"/>
              </a:ext>
            </a:extLst>
          </p:cNvPr>
          <p:cNvSpPr txBox="1"/>
          <p:nvPr/>
        </p:nvSpPr>
        <p:spPr>
          <a:xfrm>
            <a:off x="2265952" y="662716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187255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hr-HR" sz="3600" b="1" dirty="0">
                <a:solidFill>
                  <a:schemeClr val="tx2"/>
                </a:solidFill>
                <a:latin typeface="+mj-lt"/>
              </a:rPr>
            </a:br>
            <a:r>
              <a:rPr lang="hr-HR" sz="3600" b="1" dirty="0">
                <a:solidFill>
                  <a:schemeClr val="tx2"/>
                </a:solidFill>
                <a:latin typeface="+mj-lt"/>
              </a:rPr>
              <a:t>E-izvori </a:t>
            </a:r>
            <a:br>
              <a:rPr lang="hr-HR" sz="36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98984"/>
            <a:ext cx="7776864" cy="340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99592" y="3789040"/>
            <a:ext cx="165618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4283968" y="3068960"/>
            <a:ext cx="3456384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350303" y="1446002"/>
            <a:ext cx="818213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  <a:latin typeface="+mj-lt"/>
              </a:rPr>
              <a:t>Pristupite pretplatnim bazama podataka koristeći označene linkove za </a:t>
            </a:r>
            <a:r>
              <a:rPr lang="hr-HR" b="1" dirty="0">
                <a:solidFill>
                  <a:srgbClr val="00B050"/>
                </a:solidFill>
                <a:latin typeface="+mj-lt"/>
              </a:rPr>
              <a:t>udaljeni pristup 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u rubrici e-Izvori </a:t>
            </a:r>
          </a:p>
        </p:txBody>
      </p:sp>
      <p:sp>
        <p:nvSpPr>
          <p:cNvPr id="6" name="Down Arrow 5"/>
          <p:cNvSpPr/>
          <p:nvPr/>
        </p:nvSpPr>
        <p:spPr>
          <a:xfrm>
            <a:off x="6372200" y="1815334"/>
            <a:ext cx="576064" cy="125362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4716016" y="4354089"/>
            <a:ext cx="2592288" cy="42446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3758A3E-A5A5-4C1B-B913-A97A9ED08767}"/>
              </a:ext>
            </a:extLst>
          </p:cNvPr>
          <p:cNvSpPr txBox="1"/>
          <p:nvPr/>
        </p:nvSpPr>
        <p:spPr>
          <a:xfrm>
            <a:off x="2409968" y="6402524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24887121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D3284-9F4B-4E27-9A39-E260AD247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072444"/>
            <a:ext cx="5832326" cy="4446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2461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hr-HR" sz="3600" b="1" dirty="0">
                <a:solidFill>
                  <a:schemeClr val="tx2"/>
                </a:solidFill>
                <a:latin typeface="+mj-lt"/>
              </a:rPr>
            </a:br>
            <a:r>
              <a:rPr lang="hr-HR" sz="2800" b="1" dirty="0">
                <a:solidFill>
                  <a:schemeClr val="tx2"/>
                </a:solidFill>
                <a:latin typeface="+mj-lt"/>
              </a:rPr>
              <a:t>E-izvori </a:t>
            </a:r>
            <a:br>
              <a:rPr lang="hr-HR" sz="36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303" y="1446002"/>
            <a:ext cx="81821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BE209C"/>
                </a:solidFill>
                <a:latin typeface="+mj-lt"/>
              </a:rPr>
              <a:t>Nakon što ste se prijavili u sustav (AAI identitet), možete odabrati neki od ponuđenih izvora na koje je Fakultet pretplaćen. Preporuka: HEIN ONLINE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3850" y="6268797"/>
            <a:ext cx="719758" cy="328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ight Arrow 13"/>
          <p:cNvSpPr/>
          <p:nvPr/>
        </p:nvSpPr>
        <p:spPr>
          <a:xfrm rot="9897681">
            <a:off x="1141031" y="5733296"/>
            <a:ext cx="2784898" cy="43204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F7716-9802-49DE-9FCB-447949C81FC5}"/>
              </a:ext>
            </a:extLst>
          </p:cNvPr>
          <p:cNvSpPr txBox="1"/>
          <p:nvPr/>
        </p:nvSpPr>
        <p:spPr>
          <a:xfrm>
            <a:off x="6372200" y="2437701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BE209C"/>
                </a:solidFill>
                <a:latin typeface="+mj-lt"/>
              </a:rPr>
              <a:t>Izvori na stranici NSK:  za jedinstveno pretraživanje više baza podataka i naslova časopisa, koristite platformu </a:t>
            </a:r>
            <a:r>
              <a:rPr lang="hr-HR" b="1" dirty="0">
                <a:solidFill>
                  <a:srgbClr val="00B050"/>
                </a:solidFill>
                <a:latin typeface="+mj-lt"/>
              </a:rPr>
              <a:t>SUMMON 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koja nudi jednostavan način pronalaženja raznovrsne građe, uključujući članke, časopise, e-knjige i ostale publikacije. </a:t>
            </a:r>
            <a:endParaRPr lang="en-US" dirty="0">
              <a:latin typeface="+mj-l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0FAF267-73EF-45C2-9A8A-89D6A9807395}"/>
              </a:ext>
            </a:extLst>
          </p:cNvPr>
          <p:cNvSpPr txBox="1"/>
          <p:nvPr/>
        </p:nvSpPr>
        <p:spPr>
          <a:xfrm>
            <a:off x="2230109" y="6633781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8468079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DFE5271F-5F4A-4839-A6B0-38207D92AAB0}"/>
              </a:ext>
            </a:extLst>
          </p:cNvPr>
          <p:cNvSpPr txBox="1"/>
          <p:nvPr/>
        </p:nvSpPr>
        <p:spPr>
          <a:xfrm>
            <a:off x="1907704" y="65713"/>
            <a:ext cx="64608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00775E"/>
                </a:solidFill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Hein</a:t>
            </a:r>
            <a:r>
              <a:rPr lang="hr-HR" sz="3600" b="1" dirty="0">
                <a:solidFill>
                  <a:srgbClr val="00775E"/>
                </a:solidFill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Online baza podataka</a:t>
            </a:r>
            <a:br>
              <a:rPr lang="de-DE" dirty="0">
                <a:solidFill>
                  <a:srgbClr val="0077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>
              <a:solidFill>
                <a:srgbClr val="00775E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ED79FC1-EEA7-4CFD-84D1-516D993D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04" y="2736562"/>
            <a:ext cx="3024435" cy="357275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7526BB0-F923-4C2A-A044-3BB57C825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95" y="2438212"/>
            <a:ext cx="4785605" cy="17029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F18C5C1-EBFB-4F7C-BFF1-C5EBA3C15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53" y="4478132"/>
            <a:ext cx="4914884" cy="217863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B4AA540C-2905-4C1D-BCEE-934F6166E29A}"/>
              </a:ext>
            </a:extLst>
          </p:cNvPr>
          <p:cNvSpPr txBox="1"/>
          <p:nvPr/>
        </p:nvSpPr>
        <p:spPr>
          <a:xfrm>
            <a:off x="980474" y="1027995"/>
            <a:ext cx="6460812" cy="1323439"/>
          </a:xfrm>
          <a:prstGeom prst="rect">
            <a:avLst/>
          </a:prstGeom>
          <a:solidFill>
            <a:srgbClr val="F2E4D6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Različite opcije (po predmetu, sintaksa, baza znanja), sugestije riječi kod tipkanja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Opće i napredno pretraživanje, filteri lijevo i desno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Kategorije (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podbaze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, kolekcije –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journals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!)</a:t>
            </a:r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9C269778-29DC-4F0F-9A96-E9248C09207A}"/>
              </a:ext>
            </a:extLst>
          </p:cNvPr>
          <p:cNvSpPr/>
          <p:nvPr/>
        </p:nvSpPr>
        <p:spPr>
          <a:xfrm>
            <a:off x="4710199" y="2898618"/>
            <a:ext cx="197427" cy="1750182"/>
          </a:xfrm>
          <a:prstGeom prst="downArrow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4" name="Ravni poveznik 43">
            <a:extLst>
              <a:ext uri="{FF2B5EF4-FFF2-40B4-BE49-F238E27FC236}">
                <a16:creationId xmlns:a16="http://schemas.microsoft.com/office/drawing/2014/main" id="{588D7C33-4C8F-4524-88B7-B9C35CBBBCFE}"/>
              </a:ext>
            </a:extLst>
          </p:cNvPr>
          <p:cNvCxnSpPr>
            <a:cxnSpLocks/>
          </p:cNvCxnSpPr>
          <p:nvPr/>
        </p:nvCxnSpPr>
        <p:spPr>
          <a:xfrm>
            <a:off x="4554938" y="2736562"/>
            <a:ext cx="55279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AA85335D-C015-4561-A701-A1476B60C233}"/>
              </a:ext>
            </a:extLst>
          </p:cNvPr>
          <p:cNvCxnSpPr>
            <a:cxnSpLocks/>
          </p:cNvCxnSpPr>
          <p:nvPr/>
        </p:nvCxnSpPr>
        <p:spPr>
          <a:xfrm>
            <a:off x="1490366" y="2874141"/>
            <a:ext cx="4173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a 1">
            <a:extLst>
              <a:ext uri="{FF2B5EF4-FFF2-40B4-BE49-F238E27FC236}">
                <a16:creationId xmlns:a16="http://schemas.microsoft.com/office/drawing/2014/main" id="{8CD686A4-004A-4A87-9575-E75C683838AA}"/>
              </a:ext>
            </a:extLst>
          </p:cNvPr>
          <p:cNvSpPr/>
          <p:nvPr/>
        </p:nvSpPr>
        <p:spPr>
          <a:xfrm>
            <a:off x="562454" y="6309320"/>
            <a:ext cx="1345250" cy="470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39627DA-3252-45DB-B1F7-987305FC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D139CC0-E202-4473-B503-7196C228DF2A}"/>
              </a:ext>
            </a:extLst>
          </p:cNvPr>
          <p:cNvSpPr txBox="1"/>
          <p:nvPr/>
        </p:nvSpPr>
        <p:spPr>
          <a:xfrm>
            <a:off x="5635430" y="6477516"/>
            <a:ext cx="30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61255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358" y="63535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600" dirty="0">
                <a:solidFill>
                  <a:srgbClr val="FFC000"/>
                </a:solidFill>
                <a:latin typeface="Embrim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BECK ONLINE </a:t>
            </a:r>
            <a:b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9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0425" y="650875"/>
            <a:ext cx="4392613" cy="1200150"/>
          </a:xfrm>
        </p:spPr>
      </p:pic>
      <p:pic>
        <p:nvPicPr>
          <p:cNvPr id="5530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681163"/>
            <a:ext cx="8686800" cy="239712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678" y="3212975"/>
            <a:ext cx="4839830" cy="3024336"/>
          </a:xfrm>
          <a:prstGeom prst="rect">
            <a:avLst/>
          </a:prstGeom>
          <a:ln w="28575">
            <a:solidFill>
              <a:srgbClr val="9966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594475" y="4748213"/>
            <a:ext cx="2247900" cy="1200329"/>
          </a:xfrm>
          <a:prstGeom prst="rect">
            <a:avLst/>
          </a:prstGeom>
          <a:solidFill>
            <a:srgbClr val="F9DE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>
                <a:latin typeface="Gill Sans MT" panose="020B0502020104020203" pitchFamily="34" charset="-18"/>
              </a:rPr>
              <a:t>Filtriranje kroz vrstu djela: članci, komentari, sudska praksa, časopisi</a:t>
            </a:r>
            <a:endParaRPr lang="en-US" altLang="sr-Latn-RS" sz="1800" dirty="0">
              <a:latin typeface="Gill Sans MT" panose="020B0502020104020203" pitchFamily="34" charset="-18"/>
            </a:endParaRPr>
          </a:p>
        </p:txBody>
      </p:sp>
      <p:pic>
        <p:nvPicPr>
          <p:cNvPr id="5530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87838"/>
            <a:ext cx="24479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 Box 5"/>
          <p:cNvSpPr txBox="1">
            <a:spLocks noChangeArrowheads="1"/>
          </p:cNvSpPr>
          <p:nvPr/>
        </p:nvSpPr>
        <p:spPr bwMode="auto">
          <a:xfrm>
            <a:off x="273050" y="4679950"/>
            <a:ext cx="2881313" cy="646331"/>
          </a:xfrm>
          <a:prstGeom prst="rect">
            <a:avLst/>
          </a:prstGeom>
          <a:solidFill>
            <a:srgbClr val="F9DE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 err="1">
                <a:latin typeface="Gill Sans MT" panose="020B0502020104020203" pitchFamily="34" charset="-18"/>
              </a:rPr>
              <a:t>Dowload</a:t>
            </a:r>
            <a:r>
              <a:rPr lang="hr-HR" altLang="sr-Latn-RS" sz="1800" dirty="0">
                <a:latin typeface="Gill Sans MT" panose="020B0502020104020203" pitchFamily="34" charset="-18"/>
              </a:rPr>
              <a:t> - </a:t>
            </a:r>
            <a:r>
              <a:rPr lang="hr-HR" altLang="sr-Latn-RS" sz="1800" dirty="0" err="1">
                <a:latin typeface="Gill Sans MT" panose="020B0502020104020203" pitchFamily="34" charset="-18"/>
              </a:rPr>
              <a:t>dokumentmanager</a:t>
            </a:r>
            <a:endParaRPr lang="en-US" altLang="sr-Latn-RS" sz="1800" dirty="0">
              <a:latin typeface="Gill Sans MT" panose="020B0502020104020203" pitchFamily="34" charset="-18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4735513" y="5273675"/>
            <a:ext cx="1787525" cy="51117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4363" y="2549651"/>
            <a:ext cx="2656185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autocompletion</a:t>
            </a:r>
            <a:endParaRPr lang="hr-HR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1A8608AE-9E97-48B6-A594-BD26BFBBCAF9}"/>
              </a:ext>
            </a:extLst>
          </p:cNvPr>
          <p:cNvSpPr txBox="1"/>
          <p:nvPr/>
        </p:nvSpPr>
        <p:spPr>
          <a:xfrm>
            <a:off x="3504500" y="6531303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8DEC6-023E-440E-8E11-0AA93C2C1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6" y="1301023"/>
            <a:ext cx="8101695" cy="3599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60349"/>
            <a:ext cx="8101695" cy="875927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+mj-lt"/>
              </a:rPr>
              <a:t>Kako provjeriti dostupnost časopisa kroz bazu podataka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Summon</a:t>
            </a:r>
            <a:endParaRPr lang="en-US" sz="2800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95788" y="3280536"/>
            <a:ext cx="4664992" cy="4638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724128" y="194819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  <a:latin typeface="+mj-lt"/>
              </a:rPr>
              <a:t>Unosom naslova traženog časopisa dobit ćete podatke o njegovoj dostupnosti…</a:t>
            </a:r>
          </a:p>
        </p:txBody>
      </p:sp>
      <p:sp>
        <p:nvSpPr>
          <p:cNvPr id="16" name="Right Arrow 15"/>
          <p:cNvSpPr/>
          <p:nvPr/>
        </p:nvSpPr>
        <p:spPr>
          <a:xfrm rot="1450187">
            <a:off x="510785" y="2920841"/>
            <a:ext cx="80060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65" y="4442019"/>
            <a:ext cx="3735156" cy="2361456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36389" y="5156010"/>
            <a:ext cx="509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  <a:latin typeface="+mj-lt"/>
              </a:rPr>
              <a:t>… kao i poveznice na baze podataka u kojima je dostupan cjeloviti tekst časopisa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065486" y="5772454"/>
            <a:ext cx="2448272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5001D35-6651-4A15-A985-32F32CC273A1}"/>
              </a:ext>
            </a:extLst>
          </p:cNvPr>
          <p:cNvSpPr txBox="1"/>
          <p:nvPr/>
        </p:nvSpPr>
        <p:spPr>
          <a:xfrm>
            <a:off x="323849" y="6256981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337238580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04137" cy="100806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hr-HR" sz="3200" dirty="0">
                <a:solidFill>
                  <a:schemeClr val="tx2"/>
                </a:solidFill>
                <a:latin typeface="+mj-lt"/>
              </a:rPr>
              <a:t>Ostali </a:t>
            </a:r>
            <a:r>
              <a:rPr lang="hr-HR" sz="3200" b="1" dirty="0">
                <a:solidFill>
                  <a:schemeClr val="tx2"/>
                </a:solidFill>
                <a:latin typeface="+mj-lt"/>
              </a:rPr>
              <a:t>e-izvori i baze podataka </a:t>
            </a:r>
            <a:r>
              <a:rPr lang="hr-HR" sz="3200" dirty="0">
                <a:solidFill>
                  <a:schemeClr val="tx2"/>
                </a:solidFill>
                <a:latin typeface="+mj-lt"/>
              </a:rPr>
              <a:t>dostupni u Knjižnici: slobodni pristup, čitaonica, </a:t>
            </a:r>
            <a:r>
              <a:rPr lang="hr-HR" sz="3200" dirty="0" err="1">
                <a:solidFill>
                  <a:schemeClr val="tx2"/>
                </a:solidFill>
                <a:latin typeface="+mj-lt"/>
              </a:rPr>
              <a:t>proxy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7651" name="Picture 3" descr="h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92" y="2997929"/>
            <a:ext cx="876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images8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55" y="1823423"/>
            <a:ext cx="857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js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70" y="5033395"/>
            <a:ext cx="679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kopflogo-spec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78793"/>
            <a:ext cx="18891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LNAcadem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50" y="3036362"/>
            <a:ext cx="2390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age journa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18" y="4113660"/>
            <a:ext cx="155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images908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46" y="4917846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WLII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40" y="1826306"/>
            <a:ext cx="206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springerlink-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07" y="5760242"/>
            <a:ext cx="1714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imagesw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03" y="2699999"/>
            <a:ext cx="18716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mo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1219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cambridge journal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42" y="4107657"/>
            <a:ext cx="2257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mn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8808"/>
            <a:ext cx="1368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bann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262642"/>
            <a:ext cx="160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95" y="4774178"/>
            <a:ext cx="1268414" cy="634207"/>
          </a:xfrm>
          <a:prstGeom prst="rect">
            <a:avLst/>
          </a:prstGeom>
        </p:spPr>
      </p:pic>
      <p:pic>
        <p:nvPicPr>
          <p:cNvPr id="4" name="Slika 3">
            <a:hlinkClick r:id="rId19"/>
            <a:extLst>
              <a:ext uri="{FF2B5EF4-FFF2-40B4-BE49-F238E27FC236}">
                <a16:creationId xmlns:a16="http://schemas.microsoft.com/office/drawing/2014/main" id="{ADC756DA-6599-4412-9815-87BD5D1561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27" y="1688713"/>
            <a:ext cx="1743075" cy="51435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1EFC9B9-6253-4147-A0F9-892F5C8894CA}"/>
              </a:ext>
            </a:extLst>
          </p:cNvPr>
          <p:cNvSpPr txBox="1"/>
          <p:nvPr/>
        </p:nvSpPr>
        <p:spPr>
          <a:xfrm>
            <a:off x="282117" y="2151109"/>
            <a:ext cx="406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Trebuchet MS" panose="020B0603020202020204" pitchFamily="34" charset="0"/>
              </a:rPr>
              <a:t>Portal hrvatskih znanstvenih i stručnih  časopisa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FF41447D-CF9A-4E93-AB52-64FBD4A124BB}"/>
              </a:ext>
            </a:extLst>
          </p:cNvPr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204546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92696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Knjižnica je smještena na dvije lokacije…  </a:t>
            </a:r>
            <a:r>
              <a:rPr lang="hr-HR" sz="3100" b="1" dirty="0">
                <a:solidFill>
                  <a:srgbClr val="FF0000"/>
                </a:solidFill>
              </a:rPr>
              <a:t>do potresa 2020. godine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72816"/>
            <a:ext cx="4191000" cy="463950"/>
          </a:xfrm>
        </p:spPr>
        <p:txBody>
          <a:bodyPr/>
          <a:lstStyle/>
          <a:p>
            <a:r>
              <a:rPr lang="hr-HR" sz="1600" dirty="0"/>
              <a:t>TRG REPUBLIKE HRVATSKE 14/I</a:t>
            </a:r>
            <a:endParaRPr lang="hr-HR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4048" y="1772816"/>
            <a:ext cx="3758952" cy="504056"/>
          </a:xfrm>
        </p:spPr>
        <p:txBody>
          <a:bodyPr/>
          <a:lstStyle/>
          <a:p>
            <a:r>
              <a:rPr lang="hr-HR" sz="1600" dirty="0"/>
              <a:t>TRG REPUBLIKE HRVATSKE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4797152"/>
            <a:ext cx="4608512" cy="17281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hr-HR" dirty="0">
                <a:solidFill>
                  <a:srgbClr val="C00000"/>
                </a:solidFill>
              </a:rPr>
              <a:t>ODJEL KNJIGA i Europski dokumentacijski centar (EDC) </a:t>
            </a:r>
          </a:p>
          <a:p>
            <a:r>
              <a:rPr lang="hr-HR" sz="1600" dirty="0"/>
              <a:t>T: </a:t>
            </a:r>
            <a:r>
              <a:rPr lang="it-IT" sz="1600" dirty="0"/>
              <a:t>01/ 45 64 308</a:t>
            </a:r>
            <a:endParaRPr lang="hr-HR" sz="1600" dirty="0"/>
          </a:p>
          <a:p>
            <a:r>
              <a:rPr lang="hr-HR" sz="1600" dirty="0"/>
              <a:t>E: </a:t>
            </a:r>
            <a:r>
              <a:rPr lang="hr-HR" sz="1600" dirty="0" err="1">
                <a:hlinkClick r:id="rId2"/>
              </a:rPr>
              <a:t>knjiznica</a:t>
            </a:r>
            <a:r>
              <a:rPr lang="hr-HR" sz="1600" dirty="0">
                <a:hlinkClick r:id="rId2"/>
              </a:rPr>
              <a:t>@</a:t>
            </a:r>
            <a:r>
              <a:rPr lang="hr-HR" sz="1600" dirty="0" err="1">
                <a:hlinkClick r:id="rId2"/>
              </a:rPr>
              <a:t>pravo.hr</a:t>
            </a:r>
            <a:r>
              <a:rPr lang="hr-HR" sz="1600" dirty="0"/>
              <a:t> </a:t>
            </a:r>
            <a:endParaRPr lang="it-IT" sz="1600" dirty="0"/>
          </a:p>
          <a:p>
            <a:r>
              <a:rPr lang="hr-HR" sz="1600" dirty="0"/>
              <a:t>Radno vrijeme</a:t>
            </a:r>
            <a:r>
              <a:rPr lang="it-IT" sz="1600" dirty="0"/>
              <a:t> </a:t>
            </a:r>
            <a:r>
              <a:rPr lang="hr-HR" sz="1600" dirty="0"/>
              <a:t>0</a:t>
            </a:r>
            <a:r>
              <a:rPr lang="it-IT" sz="1600" dirty="0"/>
              <a:t>9:00 –</a:t>
            </a:r>
            <a:r>
              <a:rPr lang="hr-HR" sz="1600" dirty="0"/>
              <a:t> 13</a:t>
            </a:r>
            <a:r>
              <a:rPr lang="it-IT" sz="1600" dirty="0"/>
              <a:t>:00</a:t>
            </a:r>
            <a:r>
              <a:rPr lang="hr-HR" sz="1600" dirty="0"/>
              <a:t> h</a:t>
            </a:r>
            <a:r>
              <a:rPr lang="it-IT" sz="1600" dirty="0"/>
              <a:t> </a:t>
            </a:r>
          </a:p>
          <a:p>
            <a:r>
              <a:rPr lang="hr-HR" sz="1600" dirty="0"/>
              <a:t>Čitaonica</a:t>
            </a:r>
            <a:r>
              <a:rPr lang="it-IT" sz="1600" dirty="0"/>
              <a:t> </a:t>
            </a:r>
            <a:r>
              <a:rPr lang="hr-HR" sz="1600" dirty="0"/>
              <a:t>0</a:t>
            </a:r>
            <a:r>
              <a:rPr lang="it-IT" sz="1600" dirty="0"/>
              <a:t>8:00 – </a:t>
            </a:r>
            <a:r>
              <a:rPr lang="hr-HR" sz="1600" dirty="0"/>
              <a:t>18</a:t>
            </a:r>
            <a:r>
              <a:rPr lang="it-IT" sz="1600" dirty="0"/>
              <a:t>:00 </a:t>
            </a:r>
            <a:r>
              <a:rPr lang="hr-HR" sz="1600" dirty="0"/>
              <a:t>h</a:t>
            </a:r>
            <a:endParaRPr lang="it-IT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4797152"/>
            <a:ext cx="3888432" cy="18722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>
                <a:solidFill>
                  <a:srgbClr val="C00000"/>
                </a:solidFill>
              </a:rPr>
              <a:t>ODJEL ČASOPISA</a:t>
            </a:r>
          </a:p>
          <a:p>
            <a:r>
              <a:rPr lang="hr-HR" sz="1600" dirty="0"/>
              <a:t>T: 01/ 45 97 546</a:t>
            </a:r>
          </a:p>
          <a:p>
            <a:r>
              <a:rPr lang="hr-HR" sz="1600" dirty="0"/>
              <a:t>E: </a:t>
            </a:r>
            <a:r>
              <a:rPr lang="hr-HR" sz="1600" dirty="0" err="1">
                <a:hlinkClick r:id="rId2"/>
              </a:rPr>
              <a:t>knjiznica</a:t>
            </a:r>
            <a:r>
              <a:rPr lang="hr-HR" sz="1600" dirty="0">
                <a:hlinkClick r:id="rId2"/>
              </a:rPr>
              <a:t>@</a:t>
            </a:r>
            <a:r>
              <a:rPr lang="hr-HR" sz="1600" dirty="0" err="1">
                <a:hlinkClick r:id="rId2"/>
              </a:rPr>
              <a:t>pravo.hr</a:t>
            </a:r>
            <a:r>
              <a:rPr lang="hr-HR" sz="1600" dirty="0"/>
              <a:t> </a:t>
            </a:r>
            <a:endParaRPr lang="it-IT" sz="1600" dirty="0"/>
          </a:p>
          <a:p>
            <a:r>
              <a:rPr lang="hr-HR" sz="1600" dirty="0"/>
              <a:t>Radno vrijeme</a:t>
            </a:r>
            <a:r>
              <a:rPr lang="it-IT" sz="1600" dirty="0"/>
              <a:t> </a:t>
            </a:r>
            <a:r>
              <a:rPr lang="hr-HR" sz="1600" dirty="0"/>
              <a:t>0</a:t>
            </a:r>
            <a:r>
              <a:rPr lang="it-IT" sz="1600" dirty="0"/>
              <a:t>9:00 –</a:t>
            </a:r>
            <a:r>
              <a:rPr lang="hr-HR" sz="1600" dirty="0"/>
              <a:t> 13</a:t>
            </a:r>
            <a:r>
              <a:rPr lang="it-IT" sz="1600" dirty="0"/>
              <a:t>:00</a:t>
            </a:r>
            <a:r>
              <a:rPr lang="hr-HR" sz="1600" dirty="0"/>
              <a:t> h</a:t>
            </a:r>
            <a:r>
              <a:rPr lang="it-IT" sz="1600" dirty="0"/>
              <a:t> </a:t>
            </a:r>
          </a:p>
          <a:p>
            <a:r>
              <a:rPr lang="hr-HR" sz="1600" dirty="0"/>
              <a:t>Čitaonica 09</a:t>
            </a:r>
            <a:r>
              <a:rPr lang="it-IT" sz="1600" dirty="0"/>
              <a:t>:00 – </a:t>
            </a:r>
            <a:r>
              <a:rPr lang="hr-HR" sz="1600" dirty="0"/>
              <a:t>18</a:t>
            </a:r>
            <a:r>
              <a:rPr lang="it-IT" sz="1600" dirty="0"/>
              <a:t>:00 </a:t>
            </a:r>
            <a:r>
              <a:rPr lang="hr-HR" sz="1600" dirty="0"/>
              <a:t>h</a:t>
            </a:r>
            <a:endParaRPr lang="it-IT" sz="1600" dirty="0"/>
          </a:p>
          <a:p>
            <a:endParaRPr lang="hr-HR" sz="1600" dirty="0"/>
          </a:p>
        </p:txBody>
      </p:sp>
      <p:pic>
        <p:nvPicPr>
          <p:cNvPr id="8" name="Picture 4" descr="tm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2348880"/>
            <a:ext cx="3672408" cy="2317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8508"/>
            <a:ext cx="4176464" cy="2298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" name="Straight Connector 19"/>
          <p:cNvCxnSpPr/>
          <p:nvPr/>
        </p:nvCxnSpPr>
        <p:spPr>
          <a:xfrm>
            <a:off x="138116" y="1789191"/>
            <a:ext cx="4630080" cy="3156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1520" y="1842602"/>
            <a:ext cx="4403272" cy="2954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92080" y="4797152"/>
            <a:ext cx="3312368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004048" y="4797152"/>
            <a:ext cx="3600400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43608" y="4666765"/>
            <a:ext cx="3024336" cy="1858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39552" y="4797152"/>
            <a:ext cx="3600400" cy="1584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 rot="21027534">
            <a:off x="2581720" y="1823"/>
            <a:ext cx="974689" cy="1221630"/>
          </a:xfrm>
          <a:custGeom>
            <a:avLst/>
            <a:gdLst>
              <a:gd name="connsiteX0" fmla="*/ 0 w 803161"/>
              <a:gd name="connsiteY0" fmla="*/ 53769 h 611366"/>
              <a:gd name="connsiteX1" fmla="*/ 401443 w 803161"/>
              <a:gd name="connsiteY1" fmla="*/ 611330 h 611366"/>
              <a:gd name="connsiteX2" fmla="*/ 780585 w 803161"/>
              <a:gd name="connsiteY2" fmla="*/ 31467 h 611366"/>
              <a:gd name="connsiteX3" fmla="*/ 758282 w 803161"/>
              <a:gd name="connsiteY3" fmla="*/ 76072 h 611366"/>
              <a:gd name="connsiteX4" fmla="*/ 747131 w 803161"/>
              <a:gd name="connsiteY4" fmla="*/ 64920 h 6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161" h="611366">
                <a:moveTo>
                  <a:pt x="0" y="53769"/>
                </a:moveTo>
                <a:cubicBezTo>
                  <a:pt x="135673" y="334408"/>
                  <a:pt x="271346" y="615047"/>
                  <a:pt x="401443" y="611330"/>
                </a:cubicBezTo>
                <a:cubicBezTo>
                  <a:pt x="531540" y="607613"/>
                  <a:pt x="721112" y="120677"/>
                  <a:pt x="780585" y="31467"/>
                </a:cubicBezTo>
                <a:cubicBezTo>
                  <a:pt x="840058" y="-57743"/>
                  <a:pt x="763858" y="70497"/>
                  <a:pt x="758282" y="76072"/>
                </a:cubicBezTo>
                <a:cubicBezTo>
                  <a:pt x="752706" y="81647"/>
                  <a:pt x="749918" y="73283"/>
                  <a:pt x="747131" y="649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r-HR" sz="2800" dirty="0">
                <a:ln>
                  <a:solidFill>
                    <a:srgbClr val="FF0000"/>
                  </a:solidFill>
                </a:ln>
              </a:rPr>
              <a:t>bila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A91CCF2F-2532-4A42-A36B-928DF46CEBB6}"/>
              </a:ext>
            </a:extLst>
          </p:cNvPr>
          <p:cNvSpPr txBox="1"/>
          <p:nvPr/>
        </p:nvSpPr>
        <p:spPr>
          <a:xfrm>
            <a:off x="1833904" y="6655731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101069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732249"/>
            <a:ext cx="7272808" cy="1066800"/>
          </a:xfrm>
        </p:spPr>
        <p:txBody>
          <a:bodyPr>
            <a:normAutofit fontScale="90000"/>
          </a:bodyPr>
          <a:lstStyle/>
          <a:p>
            <a:r>
              <a:rPr lang="hr-HR" dirty="0"/>
              <a:t>EUROPSKI DOKUMENTACIJSKI CENTAR </a:t>
            </a:r>
            <a:endParaRPr lang="hr-HR" sz="36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2522"/>
            <a:ext cx="1253955" cy="118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278092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Knjižnica Pravnog fakulteta je od 2014. godine sjedište </a:t>
            </a:r>
            <a:r>
              <a:rPr lang="hr-HR" b="1" dirty="0">
                <a:solidFill>
                  <a:schemeClr val="accent1"/>
                </a:solidFill>
              </a:rPr>
              <a:t>Europskog dokumentacijskog centra </a:t>
            </a:r>
            <a:r>
              <a:rPr lang="hr-HR" dirty="0">
                <a:solidFill>
                  <a:schemeClr val="accent1"/>
                </a:solidFill>
              </a:rPr>
              <a:t>(EDC) u okviru informacijske mreže Europske komisije pod nazivom </a:t>
            </a:r>
            <a:r>
              <a:rPr lang="hr-HR" i="1" dirty="0">
                <a:solidFill>
                  <a:schemeClr val="accent1"/>
                </a:solidFill>
              </a:rPr>
              <a:t>Europe </a:t>
            </a:r>
            <a:r>
              <a:rPr lang="hr-HR" i="1" dirty="0" err="1">
                <a:solidFill>
                  <a:schemeClr val="accent1"/>
                </a:solidFill>
              </a:rPr>
              <a:t>Direct</a:t>
            </a:r>
            <a:r>
              <a:rPr lang="hr-HR" dirty="0">
                <a:solidFill>
                  <a:schemeClr val="accent1"/>
                </a:solidFill>
              </a:rPr>
              <a:t>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chemeClr val="accent1"/>
                </a:solidFill>
              </a:rPr>
              <a:t>Ukoliko trebate pomoć ili potporu u istraživanju u području </a:t>
            </a:r>
            <a:r>
              <a:rPr lang="hr-HR" b="1" dirty="0">
                <a:solidFill>
                  <a:schemeClr val="accent1"/>
                </a:solidFill>
              </a:rPr>
              <a:t>prava i politika Europske unije</a:t>
            </a:r>
            <a:r>
              <a:rPr lang="hr-HR" dirty="0">
                <a:solidFill>
                  <a:schemeClr val="accent1"/>
                </a:solidFill>
              </a:rPr>
              <a:t>, javite se porukom na </a:t>
            </a:r>
            <a:r>
              <a:rPr lang="hr-HR" b="1" dirty="0">
                <a:solidFill>
                  <a:schemeClr val="accent1"/>
                </a:solidFill>
              </a:rPr>
              <a:t>email</a:t>
            </a:r>
            <a:r>
              <a:rPr lang="hr-HR" dirty="0">
                <a:solidFill>
                  <a:schemeClr val="accent1"/>
                </a:solidFill>
              </a:rPr>
              <a:t>: </a:t>
            </a:r>
            <a:r>
              <a:rPr lang="hr-HR" dirty="0">
                <a:solidFill>
                  <a:schemeClr val="accent1"/>
                </a:solidFill>
                <a:hlinkClick r:id="rId4"/>
              </a:rPr>
              <a:t>eu-info@pravo.hr</a:t>
            </a:r>
            <a:endParaRPr lang="hr-HR" dirty="0">
              <a:solidFill>
                <a:schemeClr val="accent1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905E132-F5A1-4D9F-A11B-CE4E49861DA5}"/>
              </a:ext>
            </a:extLst>
          </p:cNvPr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330105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916113"/>
            <a:ext cx="7085012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3200" dirty="0"/>
              <a:t>Hvala na pažnji i dobrodošli u (virtualnu) Knjižnicu Pravnog fakulteta!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2021, Pravni fakultet Sveučilišta u Zagrebu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638132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2021, Pravni fakultet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122789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92696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Knjižnične usluge u promijenjenim okolnostima </a:t>
            </a: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210" y="1942784"/>
            <a:ext cx="438407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2"/>
                </a:solidFill>
              </a:rPr>
              <a:t>Posudba i kopiranje u </a:t>
            </a:r>
            <a:r>
              <a:rPr lang="hr-HR" sz="2000" b="1" dirty="0" err="1">
                <a:solidFill>
                  <a:schemeClr val="tx2"/>
                </a:solidFill>
              </a:rPr>
              <a:t>Gundulićevoj</a:t>
            </a:r>
            <a:r>
              <a:rPr lang="hr-HR" sz="2000" b="1" dirty="0">
                <a:solidFill>
                  <a:schemeClr val="tx2"/>
                </a:solidFill>
              </a:rPr>
              <a:t> 10, I kat, soba VIII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5941" y="4869160"/>
            <a:ext cx="3168352" cy="1754326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- Čitaonice zatvorene</a:t>
            </a:r>
          </a:p>
          <a:p>
            <a:pPr algn="ctr"/>
            <a:r>
              <a:rPr lang="hr-HR" dirty="0">
                <a:solidFill>
                  <a:schemeClr val="bg1"/>
                </a:solidFill>
              </a:rPr>
              <a:t>- Informatička dvorana nije dostupna</a:t>
            </a:r>
          </a:p>
          <a:p>
            <a:pPr algn="ctr"/>
            <a:r>
              <a:rPr lang="hr-HR" dirty="0">
                <a:solidFill>
                  <a:schemeClr val="bg1"/>
                </a:solidFill>
              </a:rPr>
              <a:t>- Sva knjižnična građa smještena je u udaljenim spremištima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39552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5004048" y="1505606"/>
            <a:ext cx="3773240" cy="3139321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tx2"/>
                </a:solidFill>
              </a:rPr>
              <a:t>Sve ostale usluge, gdje god je moguće, dostupne su </a:t>
            </a:r>
            <a:r>
              <a:rPr lang="hr-HR" b="1" dirty="0">
                <a:solidFill>
                  <a:srgbClr val="00B050"/>
                </a:solidFill>
              </a:rPr>
              <a:t>ONLINE: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Pristup knjižničnom katalogu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Pristup bibliografskim, </a:t>
            </a:r>
            <a:r>
              <a:rPr lang="hr-HR" dirty="0" err="1">
                <a:solidFill>
                  <a:srgbClr val="002060"/>
                </a:solidFill>
              </a:rPr>
              <a:t>citatnim</a:t>
            </a:r>
            <a:r>
              <a:rPr lang="hr-HR" dirty="0">
                <a:solidFill>
                  <a:srgbClr val="002060"/>
                </a:solidFill>
              </a:rPr>
              <a:t> i bazama punog teksta na koje je Fakultet pretplaćen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2060"/>
                </a:solidFill>
              </a:rPr>
              <a:t>Međuknjižnična</a:t>
            </a:r>
            <a:r>
              <a:rPr lang="hr-HR" dirty="0">
                <a:solidFill>
                  <a:srgbClr val="002060"/>
                </a:solidFill>
              </a:rPr>
              <a:t> posudba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Pomoć i potpora u pretraživanju i korištenju izvora (putem e-pošte)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49A06BE-AAE0-4EDB-A7D0-B6627C054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6" y="3337565"/>
            <a:ext cx="4206445" cy="2847234"/>
          </a:xfrm>
          <a:prstGeom prst="rect">
            <a:avLst/>
          </a:prstGeom>
        </p:spPr>
      </p:pic>
      <p:sp>
        <p:nvSpPr>
          <p:cNvPr id="13" name="Down Arrow 18">
            <a:extLst>
              <a:ext uri="{FF2B5EF4-FFF2-40B4-BE49-F238E27FC236}">
                <a16:creationId xmlns:a16="http://schemas.microsoft.com/office/drawing/2014/main" id="{AF359111-0E0D-4B6A-870E-CDAF0111B999}"/>
              </a:ext>
            </a:extLst>
          </p:cNvPr>
          <p:cNvSpPr/>
          <p:nvPr/>
        </p:nvSpPr>
        <p:spPr>
          <a:xfrm rot="20001937">
            <a:off x="2039134" y="4575548"/>
            <a:ext cx="364016" cy="58722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CCC3A55F-1521-421D-8191-5B56878D20DF}"/>
              </a:ext>
            </a:extLst>
          </p:cNvPr>
          <p:cNvSpPr txBox="1"/>
          <p:nvPr/>
        </p:nvSpPr>
        <p:spPr>
          <a:xfrm rot="20526113">
            <a:off x="4210361" y="5609276"/>
            <a:ext cx="1557744" cy="276999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/>
              <a:t>PRIVREMENO…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781DA0D6-A7A2-49F1-BE81-2BA12BB20177}"/>
              </a:ext>
            </a:extLst>
          </p:cNvPr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163920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069848"/>
          </a:xfrm>
        </p:spPr>
        <p:txBody>
          <a:bodyPr>
            <a:normAutofit/>
          </a:bodyPr>
          <a:lstStyle/>
          <a:p>
            <a:r>
              <a:rPr lang="hr-HR" b="1" dirty="0"/>
              <a:t>Posudba udžbenika i kopiranje </a:t>
            </a: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51519" y="1917323"/>
            <a:ext cx="8672865" cy="719589"/>
          </a:xfrm>
        </p:spPr>
        <p:txBody>
          <a:bodyPr/>
          <a:lstStyle/>
          <a:p>
            <a:pPr algn="ctr"/>
            <a:r>
              <a:rPr lang="hr-HR" sz="2400" dirty="0" err="1"/>
              <a:t>Gundulićeva</a:t>
            </a:r>
            <a:r>
              <a:rPr lang="hr-HR" sz="2400" dirty="0"/>
              <a:t> 10 – </a:t>
            </a:r>
            <a:r>
              <a:rPr lang="hr-HR" sz="2400" dirty="0">
                <a:solidFill>
                  <a:srgbClr val="FF0000"/>
                </a:solidFill>
              </a:rPr>
              <a:t>I kat, soba 8</a:t>
            </a:r>
            <a:endParaRPr lang="hr-H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7850" y="2675376"/>
            <a:ext cx="8568952" cy="544208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hr-HR" sz="1600" b="1" dirty="0"/>
              <a:t>Radno vrijeme:</a:t>
            </a:r>
            <a:r>
              <a:rPr lang="it-IT" sz="1600" b="1" dirty="0"/>
              <a:t> </a:t>
            </a:r>
            <a:r>
              <a:rPr lang="hr-HR" sz="1800" b="1" dirty="0">
                <a:solidFill>
                  <a:srgbClr val="FF0000"/>
                </a:solidFill>
              </a:rPr>
              <a:t>0</a:t>
            </a:r>
            <a:r>
              <a:rPr lang="it-IT" sz="1800" b="1" dirty="0">
                <a:solidFill>
                  <a:srgbClr val="FF0000"/>
                </a:solidFill>
              </a:rPr>
              <a:t>9:00 –</a:t>
            </a:r>
            <a:r>
              <a:rPr lang="hr-HR" sz="1800" b="1" dirty="0">
                <a:solidFill>
                  <a:srgbClr val="FF0000"/>
                </a:solidFill>
              </a:rPr>
              <a:t> 13</a:t>
            </a:r>
            <a:r>
              <a:rPr lang="it-IT" sz="1800" b="1" dirty="0">
                <a:solidFill>
                  <a:srgbClr val="FF0000"/>
                </a:solidFill>
              </a:rPr>
              <a:t>:00</a:t>
            </a:r>
            <a:r>
              <a:rPr lang="hr-HR" sz="1800" b="1" dirty="0">
                <a:solidFill>
                  <a:srgbClr val="FF0000"/>
                </a:solidFill>
              </a:rPr>
              <a:t> h</a:t>
            </a:r>
            <a:r>
              <a:rPr lang="hr-HR" sz="1600" b="1" dirty="0">
                <a:solidFill>
                  <a:srgbClr val="FF0000"/>
                </a:solidFill>
              </a:rPr>
              <a:t> radnim danom</a:t>
            </a:r>
            <a:r>
              <a:rPr lang="hr-HR" sz="1600" dirty="0"/>
              <a:t>, </a:t>
            </a:r>
            <a:r>
              <a:rPr lang="hr-HR" sz="1600" b="1" dirty="0"/>
              <a:t>uz prethodnu najavu i dogovor </a:t>
            </a:r>
            <a:r>
              <a:rPr lang="hr-HR" sz="1600" dirty="0"/>
              <a:t>u skladu s COVID-19 mjerama</a:t>
            </a:r>
            <a:endParaRPr lang="it-IT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37" y="6501861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2021, Pravni fakultet Sveučilišta u Zagrebu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1387" y="4416947"/>
            <a:ext cx="381642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</a:rPr>
              <a:t>knjiznica@pravo.hr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4307" y="3457514"/>
            <a:ext cx="406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Za sve upite i pomoć koristite email Knjižnice: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60" y="5373216"/>
            <a:ext cx="4060077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Odgovor ćete dobiti u roku od 24 do 48 sati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0B9A130A-9D2F-42D2-9323-93CC5B226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6" y="3337565"/>
            <a:ext cx="4206445" cy="28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9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3600" b="1" dirty="0">
                <a:solidFill>
                  <a:schemeClr val="tx2"/>
                </a:solidFill>
                <a:latin typeface="+mj-lt"/>
              </a:rPr>
              <a:t>Uvjeti posudbe, kopiranja i ostalih usluga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5946" y="2150752"/>
            <a:ext cx="8116494" cy="41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Udžbenici se posuđuju na rok od </a:t>
            </a:r>
            <a:r>
              <a:rPr lang="hr-HR" sz="1600" b="1" dirty="0">
                <a:solidFill>
                  <a:srgbClr val="002060"/>
                </a:solidFill>
              </a:rPr>
              <a:t>30 dana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Ukoliko posudbu želite </a:t>
            </a:r>
            <a:r>
              <a:rPr lang="hr-HR" sz="1600" b="1" dirty="0">
                <a:solidFill>
                  <a:srgbClr val="002060"/>
                </a:solidFill>
              </a:rPr>
              <a:t>produžiti</a:t>
            </a:r>
            <a:r>
              <a:rPr lang="hr-HR" sz="1600" dirty="0">
                <a:solidFill>
                  <a:srgbClr val="002060"/>
                </a:solidFill>
              </a:rPr>
              <a:t> na dodatnih 30 dana, pošaljite poruku na email:  </a:t>
            </a:r>
            <a:r>
              <a:rPr lang="hr-HR" sz="1600" b="1" dirty="0">
                <a:solidFill>
                  <a:srgbClr val="002060"/>
                </a:solidFill>
                <a:hlinkClick r:id="rId3"/>
              </a:rPr>
              <a:t>posudba.produzenje@pravo.hr</a:t>
            </a:r>
            <a:r>
              <a:rPr lang="hr-HR" sz="1600" dirty="0">
                <a:solidFill>
                  <a:srgbClr val="002060"/>
                </a:solidFill>
              </a:rPr>
              <a:t> 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 err="1">
                <a:solidFill>
                  <a:srgbClr val="002060"/>
                </a:solidFill>
              </a:rPr>
              <a:t>Zakasnina</a:t>
            </a:r>
            <a:r>
              <a:rPr lang="hr-HR" sz="1600" dirty="0">
                <a:solidFill>
                  <a:srgbClr val="002060"/>
                </a:solidFill>
              </a:rPr>
              <a:t> se naplaćuje u iznosu od 26 centi 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dirty="0">
                <a:solidFill>
                  <a:srgbClr val="002060"/>
                </a:solidFill>
              </a:rPr>
              <a:t>po knjizi i po danu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Dijelove građe može se kopirati/skenirati (cjelovite članke, ne pretežiti dio knjiga)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Cijena kopija: </a:t>
            </a:r>
            <a:r>
              <a:rPr lang="en-US" sz="1600" b="1" dirty="0">
                <a:solidFill>
                  <a:srgbClr val="002060"/>
                </a:solidFill>
              </a:rPr>
              <a:t>0,</a:t>
            </a:r>
            <a:r>
              <a:rPr lang="hr-HR" sz="1600" b="1" dirty="0">
                <a:solidFill>
                  <a:srgbClr val="002060"/>
                </a:solidFill>
              </a:rPr>
              <a:t>07 </a:t>
            </a:r>
            <a:r>
              <a:rPr lang="hr-HR" sz="1600" b="1" dirty="0" err="1">
                <a:solidFill>
                  <a:srgbClr val="002060"/>
                </a:solidFill>
              </a:rPr>
              <a:t>eur</a:t>
            </a:r>
            <a:r>
              <a:rPr lang="hr-HR" sz="1600" b="1" dirty="0">
                <a:solidFill>
                  <a:srgbClr val="002060"/>
                </a:solidFill>
              </a:rPr>
              <a:t> (7 centi) </a:t>
            </a:r>
            <a:r>
              <a:rPr lang="hr-HR" sz="1600" dirty="0">
                <a:solidFill>
                  <a:srgbClr val="002060"/>
                </a:solidFill>
              </a:rPr>
              <a:t>po stranici: nije komercijalno, sami kupujemo građu!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U prostoru u kojem se obavlja posudba dostupno je jedno računalo za korisnike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Informacijski upiti o građi koju ste sami našli u katalogu, pretraživanju i najava dolaska e-porukom na e-mail: </a:t>
            </a:r>
            <a:r>
              <a:rPr lang="hr-HR" sz="1600" b="1" dirty="0">
                <a:solidFill>
                  <a:srgbClr val="002060"/>
                </a:solidFill>
                <a:hlinkClick r:id="rId4"/>
              </a:rPr>
              <a:t>knjiznica@pravo.hr</a:t>
            </a:r>
            <a:r>
              <a:rPr lang="hr-HR" sz="1600" b="1" dirty="0">
                <a:solidFill>
                  <a:srgbClr val="002060"/>
                </a:solidFill>
              </a:rPr>
              <a:t>  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80" y="620688"/>
            <a:ext cx="1756941" cy="131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E51AFE1-25EA-4F79-B145-0C700A5DDC38}"/>
              </a:ext>
            </a:extLst>
          </p:cNvPr>
          <p:cNvSpPr txBox="1"/>
          <p:nvPr/>
        </p:nvSpPr>
        <p:spPr>
          <a:xfrm>
            <a:off x="2168145" y="6283860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12188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58" y="2140397"/>
            <a:ext cx="6206661" cy="351562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83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usluge Knjižnice </a:t>
            </a:r>
            <a:r>
              <a:rPr lang="hr-HR" sz="2600" b="1" dirty="0">
                <a:solidFill>
                  <a:schemeClr val="tx2"/>
                </a:solidFill>
                <a:latin typeface="+mj-lt"/>
                <a:hlinkClick r:id="rId3"/>
              </a:rPr>
              <a:t>https://www.pravo.unizg.hr/knjiznica</a:t>
            </a:r>
            <a:r>
              <a:rPr lang="hr-HR" sz="26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63694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155050" y="3502929"/>
            <a:ext cx="129614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4590907" y="4526687"/>
            <a:ext cx="1224137" cy="663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2" y="2140397"/>
            <a:ext cx="3505689" cy="422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355976" y="5345911"/>
            <a:ext cx="4612095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  <a:highlight>
                  <a:srgbClr val="FFFFCC"/>
                </a:highlight>
              </a:rPr>
              <a:t>Koristite izbornik s lijeve strane za pristup knjižničnom katalogu, e-izvorima i bazama podataka u pretplati</a:t>
            </a:r>
          </a:p>
        </p:txBody>
      </p:sp>
      <p:sp>
        <p:nvSpPr>
          <p:cNvPr id="12" name="Right Arrow 11"/>
          <p:cNvSpPr/>
          <p:nvPr/>
        </p:nvSpPr>
        <p:spPr>
          <a:xfrm rot="13658884">
            <a:off x="3169786" y="5200070"/>
            <a:ext cx="1248485" cy="46682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A796146-C525-4C37-9A73-60E6C96D78DB}"/>
              </a:ext>
            </a:extLst>
          </p:cNvPr>
          <p:cNvSpPr txBox="1"/>
          <p:nvPr/>
        </p:nvSpPr>
        <p:spPr>
          <a:xfrm>
            <a:off x="2698589" y="6479075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322579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usluge Knjižnice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3312" y="2387951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hr-HR" dirty="0">
                <a:solidFill>
                  <a:srgbClr val="0070C0"/>
                </a:solidFill>
              </a:rPr>
              <a:t>Provjerite </a:t>
            </a:r>
            <a:r>
              <a:rPr lang="hr-HR" b="1" dirty="0">
                <a:solidFill>
                  <a:srgbClr val="0070C0"/>
                </a:solidFill>
              </a:rPr>
              <a:t>dostupnost građe </a:t>
            </a:r>
            <a:r>
              <a:rPr lang="hr-HR" dirty="0">
                <a:solidFill>
                  <a:srgbClr val="0070C0"/>
                </a:solidFill>
              </a:rPr>
              <a:t>kroz online katalog Knjižnice na adresi: </a:t>
            </a:r>
            <a:r>
              <a:rPr lang="hr-HR" dirty="0">
                <a:solidFill>
                  <a:srgbClr val="002060"/>
                </a:solidFill>
                <a:hlinkClick r:id="rId3"/>
              </a:rPr>
              <a:t>https://www.pravo.unizg.hr/knjiznica/online_katalog</a:t>
            </a:r>
            <a:endParaRPr lang="hr-HR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63694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74802"/>
            <a:ext cx="2782632" cy="298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2110952"/>
            <a:ext cx="3790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/>
            <a:r>
              <a:rPr lang="hr-HR" b="1" dirty="0">
                <a:solidFill>
                  <a:srgbClr val="0070C0"/>
                </a:solidFill>
              </a:rPr>
              <a:t>Udaljen pristup </a:t>
            </a:r>
            <a:r>
              <a:rPr lang="hr-HR" dirty="0">
                <a:solidFill>
                  <a:srgbClr val="0070C0"/>
                </a:solidFill>
              </a:rPr>
              <a:t>pretplaćenim bazama podataka i ostalim izvorima (prijavite se sa svojim AAI identitetom): </a:t>
            </a:r>
            <a:r>
              <a:rPr lang="hr-HR" dirty="0">
                <a:solidFill>
                  <a:srgbClr val="002060"/>
                </a:solidFill>
                <a:hlinkClick r:id="rId5"/>
              </a:rPr>
              <a:t>https://www.pravo.unizg.hr/knjiznica/e-izvori</a:t>
            </a:r>
            <a:endParaRPr lang="hr-HR" sz="2800" dirty="0"/>
          </a:p>
        </p:txBody>
      </p:sp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" y="3623656"/>
            <a:ext cx="4240342" cy="249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EDC10F15-32F8-45C2-AB19-999082CAC563}"/>
              </a:ext>
            </a:extLst>
          </p:cNvPr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146718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</a:rPr>
              <a:t>Online usluge Knjižnice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hr-HR" sz="4000" dirty="0">
                <a:solidFill>
                  <a:schemeClr val="tx2"/>
                </a:solidFill>
                <a:latin typeface="+mj-lt"/>
              </a:rPr>
              <a:t>(Katalog)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3312" y="2387951"/>
            <a:ext cx="84694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B0F0"/>
                </a:solidFill>
              </a:rPr>
              <a:t>Pretraživanjem kataloga dobit ćete bibliografske podatke o knjižničnoj građi</a:t>
            </a:r>
            <a:endParaRPr lang="hr-HR" sz="2000" b="1" dirty="0">
              <a:solidFill>
                <a:srgbClr val="00B0F0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B0F0"/>
                </a:solidFill>
              </a:rPr>
              <a:t>Pošaljite poruku na </a:t>
            </a:r>
            <a:r>
              <a:rPr lang="hr-HR" sz="2000" b="1" dirty="0">
                <a:solidFill>
                  <a:srgbClr val="00B0F0"/>
                </a:solidFill>
              </a:rPr>
              <a:t>email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dirty="0">
                <a:solidFill>
                  <a:srgbClr val="00B0F0"/>
                </a:solidFill>
                <a:hlinkClick r:id="rId3"/>
              </a:rPr>
              <a:t>knjiznica@pravo.hr</a:t>
            </a:r>
            <a:r>
              <a:rPr lang="hr-HR" sz="2000" dirty="0">
                <a:solidFill>
                  <a:srgbClr val="00B0F0"/>
                </a:solidFill>
              </a:rPr>
              <a:t> u slučaju da: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Želite provjeriti je li traženi naslov dostupan za posudbu ili korištenje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Želite naručiti dobavljanje naslova iz udaljenih spremišta 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Trebate cjelovit tekst članka objavljenog u publikaciji koju Knjižnica ima u fondu, ali nije dostupna u elektroničkom obliku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Želite naručiti kopije ili skenove građe iz fonda Knjižnice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63694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21E22C4-53E9-49E2-A352-A6BBB8E51988}"/>
              </a:ext>
            </a:extLst>
          </p:cNvPr>
          <p:cNvSpPr txBox="1"/>
          <p:nvPr/>
        </p:nvSpPr>
        <p:spPr>
          <a:xfrm>
            <a:off x="2123728" y="6205961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340919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usluge Knjižnice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hr-HR" sz="4000" dirty="0">
                <a:solidFill>
                  <a:schemeClr val="tx2"/>
                </a:solidFill>
                <a:latin typeface="+mj-lt"/>
              </a:rPr>
              <a:t>(e-izvori i baze podataka u pretplati)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3312" y="2387951"/>
            <a:ext cx="8469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BE209C"/>
                </a:solidFill>
              </a:rPr>
              <a:t>Samostalno od kuće možete pretraživati sve baze podataka i e-izvore kojima je osiguran pristup kroz pretplatu </a:t>
            </a:r>
            <a:endParaRPr lang="hr-HR" sz="2000" b="1" dirty="0">
              <a:solidFill>
                <a:srgbClr val="BE209C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BE209C"/>
                </a:solidFill>
              </a:rPr>
              <a:t>Kontaktirajte Knjižnicu porukom na </a:t>
            </a:r>
            <a:r>
              <a:rPr lang="hr-HR" sz="2000" dirty="0">
                <a:solidFill>
                  <a:srgbClr val="BE209C"/>
                </a:solidFill>
                <a:hlinkClick r:id="rId3"/>
              </a:rPr>
              <a:t>knjiznica@pravo.hr</a:t>
            </a:r>
            <a:r>
              <a:rPr lang="hr-HR" sz="2000" dirty="0">
                <a:solidFill>
                  <a:srgbClr val="BE209C"/>
                </a:solidFill>
              </a:rPr>
              <a:t> ukoliko: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nailazite na poteškoće pri pokušaju pristupa određenoj bazi podataka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niste sigurni koji e-izvor ili baza podataka sadrži građu koja vam je potrebna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trebate pomoć pri kreiranju strategije pretraživanja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trebate pomoć u pronalaženju cjelovitih tekstova članaka i ostalih publikacija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86181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7F4D8AF-1EE5-4C6B-99F8-4261E74AF31B}"/>
              </a:ext>
            </a:extLst>
          </p:cNvPr>
          <p:cNvSpPr txBox="1"/>
          <p:nvPr/>
        </p:nvSpPr>
        <p:spPr>
          <a:xfrm>
            <a:off x="2182000" y="635826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2023, Sveučilište u Zagrebu Pravni fakultet Knjižnica</a:t>
            </a:r>
          </a:p>
        </p:txBody>
      </p:sp>
    </p:spTree>
    <p:extLst>
      <p:ext uri="{BB962C8B-B14F-4D97-AF65-F5344CB8AC3E}">
        <p14:creationId xmlns:p14="http://schemas.microsoft.com/office/powerpoint/2010/main" val="64298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9368FAEE5B8846B5FCE8625BC34C8D" ma:contentTypeVersion="12" ma:contentTypeDescription="Stvaranje novog dokumenta." ma:contentTypeScope="" ma:versionID="1f4f8967677c8aba9c4bafa5f999cd70">
  <xsd:schema xmlns:xsd="http://www.w3.org/2001/XMLSchema" xmlns:xs="http://www.w3.org/2001/XMLSchema" xmlns:p="http://schemas.microsoft.com/office/2006/metadata/properties" xmlns:ns3="14d0b722-0152-4d87-84a0-afb2a452c039" targetNamespace="http://schemas.microsoft.com/office/2006/metadata/properties" ma:root="true" ma:fieldsID="db356bbae8125df91f27b1fd08f5d7a3" ns3:_="">
    <xsd:import namespace="14d0b722-0152-4d87-84a0-afb2a452c0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722-0152-4d87-84a0-afb2a452c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745D2E-5CAD-42A1-962D-822EEC48C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0b722-0152-4d87-84a0-afb2a452c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1DAD61-B366-4430-B120-6707EE6FD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AB9D1-6424-4114-B9C9-76B82355652A}">
  <ds:schemaRefs>
    <ds:schemaRef ds:uri="http://purl.org/dc/dcmitype/"/>
    <ds:schemaRef ds:uri="http://schemas.microsoft.com/office/2006/documentManagement/types"/>
    <ds:schemaRef ds:uri="http://purl.org/dc/elements/1.1/"/>
    <ds:schemaRef ds:uri="14d0b722-0152-4d87-84a0-afb2a452c039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1855</TotalTime>
  <Words>1189</Words>
  <Application>Microsoft Office PowerPoint</Application>
  <PresentationFormat>Prikaz na zaslonu (4:3)</PresentationFormat>
  <Paragraphs>147</Paragraphs>
  <Slides>21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0" baseType="lpstr">
      <vt:lpstr>Arial</vt:lpstr>
      <vt:lpstr>Calibri</vt:lpstr>
      <vt:lpstr>Embrima</vt:lpstr>
      <vt:lpstr>Georgia</vt:lpstr>
      <vt:lpstr>Gill Sans MT</vt:lpstr>
      <vt:lpstr>Open Sans</vt:lpstr>
      <vt:lpstr>Trebuchet MS</vt:lpstr>
      <vt:lpstr>Wingdings 2</vt:lpstr>
      <vt:lpstr>Urban</vt:lpstr>
      <vt:lpstr>SVEUČILIŠTE U ZAGREBU – PRAVNI FAKULTET </vt:lpstr>
      <vt:lpstr>Knjižnica je smještena na dvije lokacije…  do potresa 2020. godine </vt:lpstr>
      <vt:lpstr>Knjižnične usluge u promijenjenim okolnostima </vt:lpstr>
      <vt:lpstr>Posudba udžbenika i kopiranje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Knjižnični katalog – dva pretraživača https://www.pravo.unizg.hr/knjiznica/online_katalog</vt:lpstr>
      <vt:lpstr>Katalog Knjižnice– klasična tražilica https://www.pravo.unizg.hr/knjiznica/online_katalog</vt:lpstr>
      <vt:lpstr>Pretraživanje kataloga kroz Vero tražilicu</vt:lpstr>
      <vt:lpstr> E-izvori  </vt:lpstr>
      <vt:lpstr> E-izvori  </vt:lpstr>
      <vt:lpstr>PowerPoint prezentacija</vt:lpstr>
      <vt:lpstr>BECK ONLINE  </vt:lpstr>
      <vt:lpstr>Kako provjeriti dostupnost časopisa kroz bazu podataka Summon</vt:lpstr>
      <vt:lpstr>Ostali e-izvori i baze podataka dostupni u Knjižnici: slobodni pristup, čitaonica, proxy</vt:lpstr>
      <vt:lpstr>EUROPSKI DOKUMENTACIJSKI CENTAR </vt:lpstr>
      <vt:lpstr>Hvala na pažnji i dobrodošli u (virtualnu) Knjižnicu Pravnog fakulteta!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PRAVNI FAKULTET SVEUČILIŠTA U ZAGREBU</dc:title>
  <dc:creator>Aleksandra Čar</dc:creator>
  <cp:lastModifiedBy>Dragutin Nemec</cp:lastModifiedBy>
  <cp:revision>199</cp:revision>
  <dcterms:created xsi:type="dcterms:W3CDTF">2015-09-28T08:39:53Z</dcterms:created>
  <dcterms:modified xsi:type="dcterms:W3CDTF">2023-09-26T11:59:51Z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0x010100CE9368FAEE5B8846B5FCE8625BC34C8D</vt:lpwstr>
  </property>
</Properties>
</file>